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6" r:id="rId3"/>
    <p:sldId id="271" r:id="rId4"/>
    <p:sldId id="266" r:id="rId5"/>
    <p:sldId id="268" r:id="rId6"/>
    <p:sldId id="270" r:id="rId7"/>
    <p:sldId id="259" r:id="rId8"/>
    <p:sldId id="260" r:id="rId9"/>
    <p:sldId id="262" r:id="rId10"/>
    <p:sldId id="263" r:id="rId11"/>
    <p:sldId id="272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714" autoAdjust="0"/>
  </p:normalViewPr>
  <p:slideViewPr>
    <p:cSldViewPr>
      <p:cViewPr varScale="1">
        <p:scale>
          <a:sx n="70" d="100"/>
          <a:sy n="70" d="100"/>
        </p:scale>
        <p:origin x="-14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F0FAA-583B-4828-AA9C-0FB65001D689}" type="datetimeFigureOut">
              <a:rPr lang="de-DE" smtClean="0"/>
              <a:pPr/>
              <a:t>08.10.2014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DAEDC3-219F-4411-8241-658C799B068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767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AEDC3-219F-4411-8241-658C799B0685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AEDC3-219F-4411-8241-658C799B0685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AEDC3-219F-4411-8241-658C799B0685}" type="slidenum">
              <a:rPr lang="de-DE" smtClean="0">
                <a:solidFill>
                  <a:prstClr val="black"/>
                </a:solidFill>
              </a:rPr>
              <a:pPr/>
              <a:t>11</a:t>
            </a:fld>
            <a:endParaRPr lang="de-D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AEDC3-219F-4411-8241-658C799B0685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AEDC3-219F-4411-8241-658C799B0685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AEDC3-219F-4411-8241-658C799B0685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AEDC3-219F-4411-8241-658C799B0685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AEDC3-219F-4411-8241-658C799B0685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AEDC3-219F-4411-8241-658C799B0685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AEDC3-219F-4411-8241-658C799B0685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AEDC3-219F-4411-8241-658C799B0685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EB51-BB48-48CB-8125-9F8EBEDDFAC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0" y="0"/>
            <a:ext cx="9144000" cy="92867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B596-1245-469B-BA15-0CF03309133E}" type="datetime1">
              <a:rPr lang="de-DE" smtClean="0"/>
              <a:pPr/>
              <a:t>08.10.2014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EB51-BB48-48CB-8125-9F8EBEDDFAC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D7A40-04E6-46C5-8243-42581B20905C}" type="datetime1">
              <a:rPr lang="de-DE" smtClean="0"/>
              <a:pPr/>
              <a:t>08.10.2014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EB51-BB48-48CB-8125-9F8EBEDDFAC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8E94-DAEA-4071-B621-E31233D633EB}" type="datetime1">
              <a:rPr lang="de-DE" smtClean="0"/>
              <a:pPr/>
              <a:t>08.10.2014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EB51-BB48-48CB-8125-9F8EBEDDFAC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6037E-057B-4A05-9E7A-475EB7DA3DD4}" type="datetime1">
              <a:rPr lang="de-DE" smtClean="0"/>
              <a:pPr/>
              <a:t>08.10.2014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EB51-BB48-48CB-8125-9F8EBEDDFAC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EEE0E-A5C0-4D2D-BFDC-4BF62F524AAB}" type="datetime1">
              <a:rPr lang="de-DE" smtClean="0"/>
              <a:pPr/>
              <a:t>08.10.2014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EB51-BB48-48CB-8125-9F8EBEDDFAC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143D8-0727-402C-8AD0-373F8EB15B96}" type="datetime1">
              <a:rPr lang="de-DE" smtClean="0"/>
              <a:pPr/>
              <a:t>08.10.2014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EB51-BB48-48CB-8125-9F8EBEDDFAC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5447E-9584-4E07-BCAD-85903BC4B801}" type="datetime1">
              <a:rPr lang="de-DE" smtClean="0"/>
              <a:pPr/>
              <a:t>08.10.2014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EB51-BB48-48CB-8125-9F8EBEDDFAC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6A13-5C4D-4705-9B27-C71C35DCB9AC}" type="datetime1">
              <a:rPr lang="de-DE" smtClean="0"/>
              <a:pPr/>
              <a:t>08.10.2014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EB51-BB48-48CB-8125-9F8EBEDDFAC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F992-6F54-4D6C-8ADF-D08C51688237}" type="datetime1">
              <a:rPr lang="de-DE" smtClean="0"/>
              <a:pPr/>
              <a:t>08.10.2014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EB51-BB48-48CB-8125-9F8EBEDDFAC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D5C1-FA84-428D-A67D-A27DDF73BBFB}" type="datetime1">
              <a:rPr lang="de-DE" smtClean="0"/>
              <a:pPr/>
              <a:t>08.10.2014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EB51-BB48-48CB-8125-9F8EBEDDFAC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94656-4CC4-4929-98D9-848D0CB2724F}" type="datetime1">
              <a:rPr lang="de-DE" smtClean="0"/>
              <a:pPr/>
              <a:t>08.10.2014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1EB51-BB48-48CB-8125-9F8EBEDDFAC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/>
        </p:nvSpPr>
        <p:spPr>
          <a:xfrm>
            <a:off x="533400" y="1371600"/>
            <a:ext cx="7851648" cy="1828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4000" b="1" i="0" u="none" strike="noStrike" kern="1200" normalizeH="0" baseline="0" noProof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6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Code Lists</a:t>
            </a:r>
            <a:endParaRPr kumimoji="0" lang="de-DE" sz="6100" i="0" u="none" strike="noStrike" kern="120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Untertitel 2"/>
          <p:cNvSpPr txBox="1">
            <a:spLocks/>
          </p:cNvSpPr>
          <p:nvPr/>
        </p:nvSpPr>
        <p:spPr>
          <a:xfrm>
            <a:off x="533400" y="3228536"/>
            <a:ext cx="7854696" cy="1752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2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Maintained</a:t>
            </a:r>
            <a: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de-DE" sz="2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by</a:t>
            </a:r>
            <a: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SMDG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2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26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SMDG Meeting </a:t>
            </a:r>
            <a:r>
              <a:rPr kumimoji="0" lang="de-DE" sz="2600" b="0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Antwerp</a:t>
            </a:r>
            <a:r>
              <a:rPr kumimoji="0" lang="de-DE" sz="26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, 7.-</a:t>
            </a:r>
            <a:r>
              <a:rPr kumimoji="0" lang="de-DE" sz="26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8.10.2014</a:t>
            </a:r>
            <a:endParaRPr kumimoji="0" lang="de-DE" sz="2600" b="0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EB51-BB48-48CB-8125-9F8EBEDDFAC3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EB51-BB48-48CB-8125-9F8EBEDDFAC3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0" y="142852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b="1" dirty="0" smtClean="0"/>
              <a:t>Other Code Lists </a:t>
            </a:r>
            <a:r>
              <a:rPr lang="de-DE" sz="3200" b="1" dirty="0" err="1" smtClean="0"/>
              <a:t>By</a:t>
            </a:r>
            <a:r>
              <a:rPr lang="de-DE" sz="3200" b="1" dirty="0" smtClean="0"/>
              <a:t> SMDG</a:t>
            </a:r>
            <a:endParaRPr lang="de-DE" sz="3200" b="1" dirty="0"/>
          </a:p>
        </p:txBody>
      </p:sp>
      <p:sp>
        <p:nvSpPr>
          <p:cNvPr id="5" name="Rechteck 4"/>
          <p:cNvSpPr/>
          <p:nvPr/>
        </p:nvSpPr>
        <p:spPr>
          <a:xfrm>
            <a:off x="500034" y="1720840"/>
            <a:ext cx="81439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 smtClean="0"/>
              <a:t>Same design </a:t>
            </a:r>
            <a:r>
              <a:rPr lang="de-DE" sz="2800" dirty="0" err="1" smtClean="0"/>
              <a:t>for</a:t>
            </a:r>
            <a:r>
              <a:rPr lang="de-DE" sz="2800" dirty="0" smtClean="0"/>
              <a:t>:</a:t>
            </a:r>
          </a:p>
          <a:p>
            <a:endParaRPr lang="de-DE" sz="2800" dirty="0" smtClean="0"/>
          </a:p>
          <a:p>
            <a:pPr lvl="0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dirty="0" smtClean="0"/>
              <a:t> Handling Codes	(introduced with BAPLIE 3.0)</a:t>
            </a:r>
            <a:endParaRPr lang="de-DE" sz="2800" dirty="0" smtClean="0"/>
          </a:p>
          <a:p>
            <a:pPr lvl="0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dirty="0" smtClean="0"/>
              <a:t> Blocking Codes 	(introduced with BAPLIE 3.0)</a:t>
            </a:r>
            <a:endParaRPr lang="de-DE" sz="2800" dirty="0" smtClean="0"/>
          </a:p>
          <a:p>
            <a:pPr lvl="0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dirty="0" smtClean="0"/>
              <a:t> ATT Codes		(introduced with BAPLIE 3.0)</a:t>
            </a:r>
            <a:endParaRPr lang="de-DE" sz="2800" dirty="0" smtClean="0"/>
          </a:p>
          <a:p>
            <a:pPr lvl="0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dirty="0" smtClean="0"/>
              <a:t> Delay Codes	(proposal for IFTSAI and TPFREP)</a:t>
            </a:r>
            <a:endParaRPr lang="de-DE" sz="2800" dirty="0" smtClean="0"/>
          </a:p>
          <a:p>
            <a:pPr lvl="0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dirty="0" smtClean="0"/>
              <a:t> Master Liner Codes</a:t>
            </a:r>
            <a:endParaRPr lang="de-DE" sz="2800" dirty="0" smtClean="0"/>
          </a:p>
          <a:p>
            <a:pPr lvl="0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dirty="0" smtClean="0"/>
              <a:t> Terminal Facility Codes</a:t>
            </a:r>
            <a:endParaRPr lang="de-DE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/>
        </p:nvSpPr>
        <p:spPr>
          <a:xfrm>
            <a:off x="533400" y="1371600"/>
            <a:ext cx="7851648" cy="1828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algn="r">
              <a:spcBef>
                <a:spcPct val="0"/>
              </a:spcBef>
              <a:defRPr/>
            </a:pPr>
            <a:endParaRPr lang="de-DE" sz="4000" b="1" dirty="0" smtClean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algn="r">
              <a:spcBef>
                <a:spcPct val="0"/>
              </a:spcBef>
              <a:defRPr/>
            </a:pPr>
            <a:endParaRPr lang="de-DE" sz="40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algn="ctr">
              <a:spcBef>
                <a:spcPct val="0"/>
              </a:spcBef>
              <a:defRPr/>
            </a:pPr>
            <a:r>
              <a:rPr lang="de-DE" sz="61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Thank</a:t>
            </a:r>
            <a:r>
              <a:rPr lang="de-DE" sz="6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de-DE" sz="61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</a:t>
            </a:r>
            <a:r>
              <a:rPr lang="de-DE" sz="6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!</a:t>
            </a:r>
            <a:endParaRPr lang="de-DE" sz="61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EB51-BB48-48CB-8125-9F8EBEDDFAC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74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EB51-BB48-48CB-8125-9F8EBEDDFAC3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0" y="14285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 smtClean="0"/>
              <a:t>Code Lists </a:t>
            </a:r>
            <a:r>
              <a:rPr lang="de-DE" sz="3200" b="1" dirty="0" err="1" smtClean="0"/>
              <a:t>By</a:t>
            </a:r>
            <a:r>
              <a:rPr lang="de-DE" sz="3200" b="1" dirty="0" smtClean="0"/>
              <a:t> SMDG</a:t>
            </a:r>
            <a:endParaRPr lang="de-DE" sz="3200" b="1" dirty="0"/>
          </a:p>
        </p:txBody>
      </p:sp>
      <p:sp>
        <p:nvSpPr>
          <p:cNvPr id="6" name="Rechteck 5"/>
          <p:cNvSpPr/>
          <p:nvPr/>
        </p:nvSpPr>
        <p:spPr>
          <a:xfrm>
            <a:off x="500034" y="1168430"/>
            <a:ext cx="788839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3" lvl="1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/>
              <a:t>More flexibility  - introducing new codes </a:t>
            </a:r>
            <a:r>
              <a:rPr lang="en-US" sz="2800" dirty="0" smtClean="0"/>
              <a:t>within</a:t>
            </a:r>
          </a:p>
          <a:p>
            <a:pPr marL="4763"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US" sz="2800" dirty="0"/>
              <a:t> </a:t>
            </a:r>
            <a:r>
              <a:rPr lang="en-US" sz="2800" dirty="0" smtClean="0"/>
              <a:t>  short   time</a:t>
            </a:r>
          </a:p>
          <a:p>
            <a:pPr marL="4763" lvl="1">
              <a:buClr>
                <a:schemeClr val="tx2">
                  <a:lumMod val="60000"/>
                  <a:lumOff val="40000"/>
                </a:schemeClr>
              </a:buClr>
            </a:pPr>
            <a:endParaRPr lang="en-US" sz="2800" dirty="0"/>
          </a:p>
          <a:p>
            <a:pPr marL="4763" lvl="1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dirty="0" smtClean="0"/>
              <a:t> Independent </a:t>
            </a:r>
            <a:r>
              <a:rPr lang="en-US" sz="2800" dirty="0"/>
              <a:t>on CEFACT </a:t>
            </a:r>
            <a:r>
              <a:rPr lang="en-US" sz="2800" dirty="0" smtClean="0"/>
              <a:t>directory</a:t>
            </a:r>
          </a:p>
          <a:p>
            <a:pPr lvl="0">
              <a:buClr>
                <a:schemeClr val="tx2">
                  <a:lumMod val="60000"/>
                  <a:lumOff val="40000"/>
                </a:schemeClr>
              </a:buClr>
            </a:pPr>
            <a:r>
              <a:rPr lang="en-US" sz="2800" dirty="0" smtClean="0"/>
              <a:t>   - No </a:t>
            </a:r>
            <a:r>
              <a:rPr lang="en-US" sz="2800" dirty="0"/>
              <a:t>need to change directories or the message</a:t>
            </a:r>
          </a:p>
          <a:p>
            <a:pPr lvl="0">
              <a:buClr>
                <a:schemeClr val="tx2">
                  <a:lumMod val="60000"/>
                  <a:lumOff val="40000"/>
                </a:schemeClr>
              </a:buClr>
            </a:pPr>
            <a:r>
              <a:rPr lang="en-US" sz="2800" dirty="0"/>
              <a:t>  </a:t>
            </a:r>
            <a:r>
              <a:rPr lang="en-US" sz="2800" dirty="0" smtClean="0"/>
              <a:t>    structures</a:t>
            </a:r>
            <a:endParaRPr lang="en-US" sz="2800" dirty="0"/>
          </a:p>
          <a:p>
            <a:pPr marL="4763" lvl="1">
              <a:buClr>
                <a:schemeClr val="tx2">
                  <a:lumMod val="60000"/>
                  <a:lumOff val="40000"/>
                </a:schemeClr>
              </a:buClr>
            </a:pPr>
            <a:endParaRPr lang="en-US" sz="2800" dirty="0"/>
          </a:p>
          <a:p>
            <a:pPr lvl="0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General guidelines</a:t>
            </a:r>
            <a:r>
              <a:rPr lang="en-US" sz="2800" dirty="0"/>
              <a:t> for code list maintenance</a:t>
            </a:r>
          </a:p>
          <a:p>
            <a:pPr lvl="0">
              <a:buClr>
                <a:schemeClr val="tx2">
                  <a:lumMod val="60000"/>
                  <a:lumOff val="40000"/>
                </a:schemeClr>
              </a:buClr>
            </a:pPr>
            <a:endParaRPr lang="en-US" sz="2800" dirty="0" smtClean="0"/>
          </a:p>
          <a:p>
            <a:pPr lvl="0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dirty="0" smtClean="0"/>
              <a:t> Cover all SMDG MIG’s</a:t>
            </a:r>
            <a:endParaRPr lang="de-DE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EB51-BB48-48CB-8125-9F8EBEDDFAC3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0" y="142852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b="1" dirty="0" smtClean="0"/>
              <a:t>Code Lists </a:t>
            </a:r>
            <a:r>
              <a:rPr lang="de-DE" sz="3200" b="1" dirty="0" err="1" smtClean="0"/>
              <a:t>By</a:t>
            </a:r>
            <a:r>
              <a:rPr lang="de-DE" sz="3200" b="1" dirty="0" smtClean="0"/>
              <a:t> SMDG</a:t>
            </a:r>
            <a:endParaRPr lang="de-DE" sz="3200" b="1" dirty="0"/>
          </a:p>
        </p:txBody>
      </p:sp>
      <p:sp>
        <p:nvSpPr>
          <p:cNvPr id="5" name="Rechteck 4"/>
          <p:cNvSpPr/>
          <p:nvPr/>
        </p:nvSpPr>
        <p:spPr>
          <a:xfrm>
            <a:off x="532524" y="1405220"/>
            <a:ext cx="814393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dirty="0" smtClean="0"/>
              <a:t> Handling Codes	(introduced with BAPLIE 3.0)</a:t>
            </a:r>
          </a:p>
          <a:p>
            <a:pPr lvl="0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de-DE" sz="2800" dirty="0" smtClean="0"/>
          </a:p>
          <a:p>
            <a:pPr lvl="0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dirty="0" smtClean="0"/>
              <a:t> Blocking Codes 	(introduced with BAPLIE 3.0)</a:t>
            </a:r>
          </a:p>
          <a:p>
            <a:pPr lvl="0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de-DE" sz="2800" dirty="0" smtClean="0"/>
          </a:p>
          <a:p>
            <a:pPr lvl="0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dirty="0" smtClean="0"/>
              <a:t> ATT Codes		(introduced with BAPLIE 3.0)</a:t>
            </a:r>
          </a:p>
          <a:p>
            <a:pPr lvl="0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de-DE" sz="2800" dirty="0" smtClean="0"/>
          </a:p>
          <a:p>
            <a:pPr lvl="0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dirty="0" smtClean="0"/>
              <a:t> Delay Codes	(proposal for IFTSAI and TPFREP)</a:t>
            </a:r>
          </a:p>
          <a:p>
            <a:pPr lvl="0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de-DE" sz="2800" dirty="0" smtClean="0"/>
          </a:p>
          <a:p>
            <a:pPr lvl="0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dirty="0" smtClean="0"/>
              <a:t> Master Liner Codes</a:t>
            </a:r>
          </a:p>
          <a:p>
            <a:pPr lvl="0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de-DE" sz="2800" dirty="0" smtClean="0"/>
          </a:p>
          <a:p>
            <a:pPr lvl="0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dirty="0" smtClean="0"/>
              <a:t> Terminal Facility Codes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431562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EB51-BB48-48CB-8125-9F8EBEDDFAC3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0" y="14285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 smtClean="0"/>
              <a:t>SMDG Code - Implementation</a:t>
            </a:r>
            <a:endParaRPr lang="de-DE" sz="3200" b="1" dirty="0"/>
          </a:p>
        </p:txBody>
      </p:sp>
      <p:sp>
        <p:nvSpPr>
          <p:cNvPr id="6" name="Rechteck 5"/>
          <p:cNvSpPr/>
          <p:nvPr/>
        </p:nvSpPr>
        <p:spPr>
          <a:xfrm>
            <a:off x="611560" y="1916832"/>
            <a:ext cx="78488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3" lvl="1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/>
              <a:t>Validity is defined in the latest version </a:t>
            </a:r>
            <a:endParaRPr lang="en-US" sz="2800" dirty="0" smtClean="0"/>
          </a:p>
          <a:p>
            <a:pPr marL="4763" lvl="1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800" dirty="0"/>
          </a:p>
          <a:p>
            <a:pPr marL="4763" lvl="1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dirty="0" smtClean="0"/>
              <a:t> Implementation </a:t>
            </a:r>
            <a:r>
              <a:rPr lang="en-US" sz="2800" dirty="0"/>
              <a:t>should be adapted </a:t>
            </a:r>
            <a:r>
              <a:rPr lang="en-US" sz="2800" dirty="0" smtClean="0"/>
              <a:t>regularly </a:t>
            </a:r>
            <a:r>
              <a:rPr lang="en-US" sz="2800" dirty="0"/>
              <a:t>to </a:t>
            </a:r>
            <a:r>
              <a:rPr lang="en-US" sz="2800" dirty="0" smtClean="0"/>
              <a:t>the</a:t>
            </a:r>
          </a:p>
          <a:p>
            <a:pPr marL="4763"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US" sz="2800" dirty="0" smtClean="0"/>
              <a:t>   latest version </a:t>
            </a:r>
          </a:p>
          <a:p>
            <a:pPr marL="4763" lvl="1">
              <a:buClr>
                <a:schemeClr val="tx2">
                  <a:lumMod val="60000"/>
                  <a:lumOff val="40000"/>
                </a:schemeClr>
              </a:buClr>
            </a:pPr>
            <a:endParaRPr lang="en-US" sz="2800" dirty="0" smtClean="0"/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800" dirty="0" smtClean="0"/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de-DE" sz="2800" dirty="0" smtClean="0"/>
          </a:p>
          <a:p>
            <a:pPr lvl="0">
              <a:buClr>
                <a:schemeClr val="tx2">
                  <a:lumMod val="60000"/>
                  <a:lumOff val="40000"/>
                </a:schemeClr>
              </a:buClr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99216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EB51-BB48-48CB-8125-9F8EBEDDFAC3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3" name="Rechteck 2"/>
          <p:cNvSpPr/>
          <p:nvPr/>
        </p:nvSpPr>
        <p:spPr>
          <a:xfrm>
            <a:off x="0" y="142852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b="1" dirty="0" smtClean="0"/>
              <a:t>SMDG Code Lists: Guidelines</a:t>
            </a:r>
            <a:endParaRPr lang="de-DE" sz="3200" b="1" dirty="0"/>
          </a:p>
        </p:txBody>
      </p:sp>
      <p:sp>
        <p:nvSpPr>
          <p:cNvPr id="5" name="Rechteck 4"/>
          <p:cNvSpPr/>
          <p:nvPr/>
        </p:nvSpPr>
        <p:spPr>
          <a:xfrm>
            <a:off x="483528" y="1340768"/>
            <a:ext cx="814393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de-DE" sz="2800" dirty="0"/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de-DE" sz="2800" dirty="0" smtClean="0"/>
              <a:t> Unique </a:t>
            </a:r>
            <a:r>
              <a:rPr lang="de-DE" sz="2800" dirty="0" err="1" smtClean="0"/>
              <a:t>codes</a:t>
            </a:r>
            <a:endParaRPr lang="de-DE" sz="2800" dirty="0" smtClean="0"/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de-DE" sz="2800" dirty="0" smtClean="0"/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de-DE" sz="2800" dirty="0" smtClean="0"/>
              <a:t> </a:t>
            </a:r>
            <a:r>
              <a:rPr lang="de-DE" sz="2800" dirty="0" err="1" smtClean="0"/>
              <a:t>No</a:t>
            </a:r>
            <a:r>
              <a:rPr lang="de-DE" sz="2800" dirty="0" smtClean="0"/>
              <a:t> </a:t>
            </a:r>
            <a:r>
              <a:rPr lang="de-DE" sz="2800" dirty="0" err="1" smtClean="0"/>
              <a:t>changes</a:t>
            </a:r>
            <a:r>
              <a:rPr lang="de-DE" sz="2800" dirty="0" smtClean="0"/>
              <a:t> </a:t>
            </a:r>
            <a:r>
              <a:rPr lang="de-DE" sz="2800" dirty="0" err="1" smtClean="0"/>
              <a:t>neither</a:t>
            </a:r>
            <a:r>
              <a:rPr lang="de-DE" sz="2800" dirty="0" smtClean="0"/>
              <a:t> in </a:t>
            </a:r>
            <a:r>
              <a:rPr lang="de-DE" sz="2800" dirty="0" err="1" smtClean="0"/>
              <a:t>code</a:t>
            </a:r>
            <a:r>
              <a:rPr lang="de-DE" sz="2800" dirty="0" smtClean="0"/>
              <a:t> </a:t>
            </a:r>
            <a:r>
              <a:rPr lang="de-DE" sz="2800" dirty="0" err="1" smtClean="0"/>
              <a:t>nor</a:t>
            </a:r>
            <a:r>
              <a:rPr lang="de-DE" sz="2800" dirty="0" smtClean="0"/>
              <a:t> in </a:t>
            </a:r>
            <a:r>
              <a:rPr lang="de-DE" sz="2800" dirty="0" err="1" smtClean="0"/>
              <a:t>meaning</a:t>
            </a:r>
            <a:endParaRPr lang="de-DE" sz="2800" dirty="0" smtClean="0"/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de-DE" sz="2800" dirty="0" smtClean="0"/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de-DE" sz="2800" dirty="0" smtClean="0"/>
              <a:t> Codes </a:t>
            </a:r>
            <a:r>
              <a:rPr lang="de-DE" sz="2800" dirty="0" err="1"/>
              <a:t>that</a:t>
            </a:r>
            <a:r>
              <a:rPr lang="de-DE" sz="2800" dirty="0"/>
              <a:t> </a:t>
            </a:r>
            <a:r>
              <a:rPr lang="de-DE" sz="2800" dirty="0" err="1"/>
              <a:t>are</a:t>
            </a:r>
            <a:r>
              <a:rPr lang="de-DE" sz="2800" dirty="0"/>
              <a:t> </a:t>
            </a:r>
            <a:r>
              <a:rPr lang="de-DE" sz="2800" dirty="0" err="1"/>
              <a:t>no</a:t>
            </a:r>
            <a:r>
              <a:rPr lang="de-DE" sz="2800" dirty="0"/>
              <a:t> </a:t>
            </a:r>
            <a:r>
              <a:rPr lang="de-DE" sz="2800" dirty="0" err="1"/>
              <a:t>longer</a:t>
            </a:r>
            <a:r>
              <a:rPr lang="de-DE" sz="2800" dirty="0"/>
              <a:t> </a:t>
            </a:r>
            <a:r>
              <a:rPr lang="de-DE" sz="2800" dirty="0" err="1"/>
              <a:t>precise</a:t>
            </a:r>
            <a:r>
              <a:rPr lang="de-DE" sz="2800" dirty="0"/>
              <a:t> </a:t>
            </a:r>
            <a:r>
              <a:rPr lang="de-DE" sz="2800" dirty="0" err="1"/>
              <a:t>enough</a:t>
            </a:r>
            <a:r>
              <a:rPr lang="de-DE" sz="2800" dirty="0"/>
              <a:t> </a:t>
            </a:r>
            <a:r>
              <a:rPr lang="de-DE" sz="2800" dirty="0" err="1"/>
              <a:t>are</a:t>
            </a:r>
            <a:r>
              <a:rPr lang="de-DE" sz="2800" dirty="0"/>
              <a:t> </a:t>
            </a:r>
            <a:r>
              <a:rPr lang="de-DE" sz="2800" dirty="0" err="1"/>
              <a:t>to</a:t>
            </a:r>
            <a:r>
              <a:rPr lang="de-DE" sz="2800" dirty="0"/>
              <a:t> </a:t>
            </a:r>
            <a:r>
              <a:rPr lang="de-DE" sz="2800" dirty="0" err="1"/>
              <a:t>be</a:t>
            </a:r>
            <a:endParaRPr lang="de-DE" sz="2800" dirty="0"/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de-DE" sz="2800" dirty="0"/>
              <a:t>   </a:t>
            </a:r>
            <a:r>
              <a:rPr lang="de-DE" sz="2800" dirty="0" err="1"/>
              <a:t>removed</a:t>
            </a:r>
            <a:r>
              <a:rPr lang="de-DE" sz="2800" dirty="0"/>
              <a:t> </a:t>
            </a:r>
            <a:r>
              <a:rPr lang="de-DE" sz="2800" dirty="0" err="1"/>
              <a:t>and</a:t>
            </a:r>
            <a:r>
              <a:rPr lang="de-DE" sz="2800" dirty="0"/>
              <a:t> </a:t>
            </a:r>
            <a:r>
              <a:rPr lang="de-DE" sz="2800" dirty="0" err="1"/>
              <a:t>new</a:t>
            </a:r>
            <a:r>
              <a:rPr lang="de-DE" sz="2800" dirty="0"/>
              <a:t> </a:t>
            </a:r>
            <a:r>
              <a:rPr lang="de-DE" sz="2800" dirty="0" err="1"/>
              <a:t>codes</a:t>
            </a:r>
            <a:r>
              <a:rPr lang="de-DE" sz="2800" dirty="0"/>
              <a:t> </a:t>
            </a:r>
            <a:r>
              <a:rPr lang="de-DE" sz="2800" dirty="0" err="1"/>
              <a:t>to</a:t>
            </a:r>
            <a:r>
              <a:rPr lang="de-DE" sz="2800" dirty="0"/>
              <a:t> </a:t>
            </a:r>
            <a:r>
              <a:rPr lang="de-DE" sz="2800" dirty="0" err="1"/>
              <a:t>be</a:t>
            </a:r>
            <a:r>
              <a:rPr lang="de-DE" sz="2800" dirty="0"/>
              <a:t> </a:t>
            </a:r>
            <a:r>
              <a:rPr lang="de-DE" sz="2800" dirty="0" err="1" smtClean="0"/>
              <a:t>introduced</a:t>
            </a:r>
            <a:endParaRPr lang="de-DE" sz="2800" dirty="0" smtClean="0"/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endParaRPr lang="de-DE" sz="2800" dirty="0" smtClean="0"/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de-DE" sz="2800" dirty="0" smtClean="0"/>
              <a:t> Codes </a:t>
            </a:r>
            <a:r>
              <a:rPr lang="de-DE" sz="2800" dirty="0" err="1" smtClean="0"/>
              <a:t>that</a:t>
            </a:r>
            <a:r>
              <a:rPr lang="de-DE" sz="2800" dirty="0" smtClean="0"/>
              <a:t> </a:t>
            </a:r>
            <a:r>
              <a:rPr lang="de-DE" sz="2800" dirty="0" err="1" smtClean="0"/>
              <a:t>have</a:t>
            </a:r>
            <a:r>
              <a:rPr lang="de-DE" sz="2800" dirty="0" smtClean="0"/>
              <a:t> </a:t>
            </a:r>
            <a:r>
              <a:rPr lang="de-DE" sz="2800" dirty="0" err="1" smtClean="0"/>
              <a:t>been</a:t>
            </a:r>
            <a:r>
              <a:rPr lang="de-DE" sz="2800" dirty="0" smtClean="0"/>
              <a:t> </a:t>
            </a:r>
            <a:r>
              <a:rPr lang="de-DE" sz="2800" dirty="0" err="1" smtClean="0"/>
              <a:t>phased</a:t>
            </a:r>
            <a:r>
              <a:rPr lang="de-DE" sz="2800" dirty="0" smtClean="0"/>
              <a:t> out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err="1" smtClean="0"/>
              <a:t>be</a:t>
            </a:r>
            <a:r>
              <a:rPr lang="de-DE" sz="2800" dirty="0" smtClean="0"/>
              <a:t> </a:t>
            </a:r>
            <a:r>
              <a:rPr lang="de-DE" sz="2800" dirty="0" err="1" smtClean="0"/>
              <a:t>blocked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b="1" i="1" dirty="0" smtClean="0"/>
              <a:t>n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de-DE" sz="2800" i="1" dirty="0" smtClean="0"/>
              <a:t>   </a:t>
            </a:r>
            <a:r>
              <a:rPr lang="de-DE" sz="2800" dirty="0" err="1" smtClean="0"/>
              <a:t>years</a:t>
            </a:r>
            <a:endParaRPr lang="de-DE" sz="2800" dirty="0" smtClean="0"/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endParaRPr lang="de-DE" sz="2800" dirty="0" smtClean="0"/>
          </a:p>
        </p:txBody>
      </p:sp>
    </p:spTree>
    <p:extLst>
      <p:ext uri="{BB962C8B-B14F-4D97-AF65-F5344CB8AC3E}">
        <p14:creationId xmlns:p14="http://schemas.microsoft.com/office/powerpoint/2010/main" val="84177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EB51-BB48-48CB-8125-9F8EBEDDFAC3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3" name="Rechteck 2"/>
          <p:cNvSpPr/>
          <p:nvPr/>
        </p:nvSpPr>
        <p:spPr>
          <a:xfrm>
            <a:off x="0" y="142852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b="1" dirty="0" smtClean="0"/>
              <a:t>SMDG Code Lists - Layout</a:t>
            </a:r>
            <a:endParaRPr lang="de-DE" sz="3200" b="1" dirty="0"/>
          </a:p>
        </p:txBody>
      </p:sp>
      <p:sp>
        <p:nvSpPr>
          <p:cNvPr id="5" name="Rechteck 4"/>
          <p:cNvSpPr/>
          <p:nvPr/>
        </p:nvSpPr>
        <p:spPr>
          <a:xfrm>
            <a:off x="500034" y="1844824"/>
            <a:ext cx="81439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dirty="0" smtClean="0"/>
              <a:t> Show the latest version: </a:t>
            </a:r>
            <a:r>
              <a:rPr lang="en-US" sz="2800" b="1" dirty="0" smtClean="0"/>
              <a:t>v201410</a:t>
            </a:r>
          </a:p>
          <a:p>
            <a:pPr lvl="0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en-US" sz="2800" b="1" dirty="0"/>
          </a:p>
          <a:p>
            <a:pPr lvl="0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b="1" dirty="0"/>
              <a:t> </a:t>
            </a:r>
            <a:r>
              <a:rPr lang="en-US" sz="2800" dirty="0" smtClean="0"/>
              <a:t>Date of last change of a certain code</a:t>
            </a:r>
          </a:p>
          <a:p>
            <a:pPr lvl="0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de-DE" sz="2800" dirty="0" smtClean="0"/>
          </a:p>
          <a:p>
            <a:pPr lvl="0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dirty="0" smtClean="0"/>
              <a:t> Valid from 		– date of introducing the code</a:t>
            </a:r>
          </a:p>
          <a:p>
            <a:pPr lvl="0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de-DE" sz="2800" dirty="0" smtClean="0"/>
          </a:p>
          <a:p>
            <a:pPr lvl="0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dirty="0" smtClean="0"/>
              <a:t> Valid before	– date of phasing out a code</a:t>
            </a:r>
          </a:p>
          <a:p>
            <a:pPr lvl="0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de-DE" sz="2800" dirty="0" smtClean="0"/>
          </a:p>
          <a:p>
            <a:pPr lvl="0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2800" dirty="0" smtClean="0"/>
              <a:t> History		– date and reason of change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10601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015" y="1916832"/>
            <a:ext cx="7937970" cy="3652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EB51-BB48-48CB-8125-9F8EBEDDFAC3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3" name="Rechteck 2"/>
          <p:cNvSpPr/>
          <p:nvPr/>
        </p:nvSpPr>
        <p:spPr>
          <a:xfrm>
            <a:off x="0" y="142852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b="1" dirty="0" smtClean="0"/>
              <a:t>Handling Code List</a:t>
            </a:r>
            <a:endParaRPr lang="de-DE" sz="3200" b="1" dirty="0"/>
          </a:p>
        </p:txBody>
      </p:sp>
      <p:sp>
        <p:nvSpPr>
          <p:cNvPr id="6" name="Ellipse 5"/>
          <p:cNvSpPr/>
          <p:nvPr/>
        </p:nvSpPr>
        <p:spPr>
          <a:xfrm>
            <a:off x="2555776" y="1785926"/>
            <a:ext cx="1512168" cy="432048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/>
          <p:cNvSpPr/>
          <p:nvPr/>
        </p:nvSpPr>
        <p:spPr>
          <a:xfrm>
            <a:off x="5724128" y="2780928"/>
            <a:ext cx="1656184" cy="648072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11" y="1484784"/>
            <a:ext cx="7711777" cy="4163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EB51-BB48-48CB-8125-9F8EBEDDFAC3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3" name="Rechteck 2"/>
          <p:cNvSpPr/>
          <p:nvPr/>
        </p:nvSpPr>
        <p:spPr>
          <a:xfrm>
            <a:off x="0" y="142852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b="1" dirty="0" smtClean="0"/>
              <a:t>Handling Code List</a:t>
            </a:r>
            <a:endParaRPr lang="de-DE" sz="3200" b="1" dirty="0"/>
          </a:p>
        </p:txBody>
      </p:sp>
      <p:sp>
        <p:nvSpPr>
          <p:cNvPr id="6" name="Ellipse 5"/>
          <p:cNvSpPr/>
          <p:nvPr/>
        </p:nvSpPr>
        <p:spPr>
          <a:xfrm>
            <a:off x="1619672" y="5195417"/>
            <a:ext cx="817168" cy="508499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EB51-BB48-48CB-8125-9F8EBEDDFAC3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3" name="Rechteck 2"/>
          <p:cNvSpPr/>
          <p:nvPr/>
        </p:nvSpPr>
        <p:spPr>
          <a:xfrm>
            <a:off x="0" y="142852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b="1" dirty="0" smtClean="0"/>
              <a:t>Open </a:t>
            </a:r>
            <a:r>
              <a:rPr lang="de-DE" sz="3200" b="1" dirty="0" err="1" smtClean="0"/>
              <a:t>items</a:t>
            </a:r>
            <a:endParaRPr lang="de-DE" sz="3200" b="1" dirty="0"/>
          </a:p>
        </p:txBody>
      </p:sp>
      <p:sp>
        <p:nvSpPr>
          <p:cNvPr id="5" name="Rechteck 4"/>
          <p:cNvSpPr/>
          <p:nvPr/>
        </p:nvSpPr>
        <p:spPr>
          <a:xfrm>
            <a:off x="500034" y="2000240"/>
            <a:ext cx="807249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de-DE" sz="2800" dirty="0" smtClean="0"/>
              <a:t> </a:t>
            </a:r>
            <a:r>
              <a:rPr lang="de-DE" sz="2800" dirty="0" err="1"/>
              <a:t>Bac</a:t>
            </a:r>
            <a:r>
              <a:rPr lang="de-DE" sz="2800" dirty="0" err="1" smtClean="0"/>
              <a:t>kward</a:t>
            </a:r>
            <a:r>
              <a:rPr lang="de-DE" sz="2800" dirty="0" smtClean="0"/>
              <a:t> </a:t>
            </a:r>
            <a:r>
              <a:rPr lang="de-DE" sz="2800" dirty="0" err="1" smtClean="0"/>
              <a:t>compatibility</a:t>
            </a:r>
            <a:r>
              <a:rPr lang="de-DE" sz="2800" dirty="0" smtClean="0"/>
              <a:t>: </a:t>
            </a:r>
            <a:r>
              <a:rPr lang="de-DE" sz="2800" dirty="0" err="1" smtClean="0"/>
              <a:t>how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deal </a:t>
            </a:r>
            <a:r>
              <a:rPr lang="de-DE" sz="2800" dirty="0" err="1" smtClean="0"/>
              <a:t>with</a:t>
            </a:r>
            <a:r>
              <a:rPr lang="de-DE" sz="2800" dirty="0" smtClean="0"/>
              <a:t> 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de-DE" sz="2800" dirty="0" smtClean="0"/>
              <a:t>   </a:t>
            </a:r>
            <a:r>
              <a:rPr lang="en-US" sz="2800" dirty="0"/>
              <a:t>d</a:t>
            </a:r>
            <a:r>
              <a:rPr lang="en-US" sz="2800" dirty="0" smtClean="0"/>
              <a:t>ifferent codes in the HAN list and current MIG 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US" sz="2800" dirty="0"/>
              <a:t> </a:t>
            </a:r>
            <a:r>
              <a:rPr lang="en-US" sz="2800" dirty="0" smtClean="0"/>
              <a:t>  versions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smtClean="0">
                <a:sym typeface="Wingdings" panose="05000000000000000000" pitchFamily="2" charset="2"/>
              </a:rPr>
              <a:t>   postponed to discussion of container messages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endParaRPr lang="en-US" sz="2800" dirty="0"/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de-DE" sz="2800" dirty="0" err="1" smtClean="0"/>
              <a:t>Seperate</a:t>
            </a:r>
            <a:r>
              <a:rPr lang="de-DE" sz="2800" dirty="0" smtClean="0"/>
              <a:t> </a:t>
            </a:r>
            <a:r>
              <a:rPr lang="de-DE" sz="2800" dirty="0" err="1" smtClean="0"/>
              <a:t>list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handling</a:t>
            </a:r>
            <a:r>
              <a:rPr lang="de-DE" sz="2800" dirty="0" smtClean="0"/>
              <a:t> </a:t>
            </a:r>
            <a:r>
              <a:rPr lang="de-DE" sz="2800" dirty="0" err="1" smtClean="0"/>
              <a:t>instructions</a:t>
            </a:r>
            <a:r>
              <a:rPr lang="de-DE" sz="2800" dirty="0" smtClean="0"/>
              <a:t>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those</a:t>
            </a:r>
            <a:endParaRPr lang="de-DE" sz="2800" dirty="0" smtClean="0"/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de-DE" sz="2800" dirty="0" smtClean="0"/>
              <a:t>   </a:t>
            </a:r>
            <a:r>
              <a:rPr lang="de-DE" sz="2800" dirty="0" err="1" smtClean="0"/>
              <a:t>that</a:t>
            </a:r>
            <a:r>
              <a:rPr lang="de-DE" sz="2800" dirty="0" smtClean="0"/>
              <a:t> </a:t>
            </a:r>
            <a:r>
              <a:rPr lang="de-DE" sz="2800" dirty="0" err="1" smtClean="0"/>
              <a:t>are</a:t>
            </a:r>
            <a:r>
              <a:rPr lang="de-DE" sz="2800" dirty="0" smtClean="0"/>
              <a:t> </a:t>
            </a:r>
            <a:r>
              <a:rPr lang="de-DE" sz="2800" dirty="0" err="1" smtClean="0"/>
              <a:t>only</a:t>
            </a:r>
            <a:r>
              <a:rPr lang="de-DE" sz="2800" dirty="0" smtClean="0"/>
              <a:t> </a:t>
            </a:r>
            <a:r>
              <a:rPr lang="de-DE" sz="2800" dirty="0" err="1" smtClean="0"/>
              <a:t>stow</a:t>
            </a:r>
            <a:r>
              <a:rPr lang="de-DE" sz="2800" dirty="0" smtClean="0"/>
              <a:t> </a:t>
            </a:r>
            <a:r>
              <a:rPr lang="de-DE" sz="2800" dirty="0" err="1" smtClean="0"/>
              <a:t>location</a:t>
            </a:r>
            <a:r>
              <a:rPr lang="de-DE" sz="2800" dirty="0" smtClean="0"/>
              <a:t> </a:t>
            </a:r>
            <a:r>
              <a:rPr lang="de-DE" sz="2800" dirty="0" err="1" smtClean="0"/>
              <a:t>related</a:t>
            </a:r>
            <a:endParaRPr lang="de-DE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</Words>
  <Application>Microsoft Office PowerPoint</Application>
  <PresentationFormat>Bildschirmpräsentation (4:3)</PresentationFormat>
  <Paragraphs>101</Paragraphs>
  <Slides>11</Slides>
  <Notes>11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Neele</dc:creator>
  <cp:lastModifiedBy>Drönner, Jasmin</cp:lastModifiedBy>
  <cp:revision>46</cp:revision>
  <dcterms:created xsi:type="dcterms:W3CDTF">2014-10-03T12:38:48Z</dcterms:created>
  <dcterms:modified xsi:type="dcterms:W3CDTF">2014-10-08T08:18:45Z</dcterms:modified>
</cp:coreProperties>
</file>